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57" r:id="rId5"/>
    <p:sldId id="259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 forside med logo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4" name="Billede 13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172200"/>
            <a:ext cx="1714500" cy="388739"/>
          </a:xfrm>
          <a:prstGeom prst="rect">
            <a:avLst/>
          </a:prstGeom>
        </p:spPr>
      </p:pic>
      <p:sp>
        <p:nvSpPr>
          <p:cNvPr id="12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9636"/>
            <a:ext cx="9144000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7"/>
          </p:nvPr>
        </p:nvSpPr>
        <p:spPr>
          <a:xfrm>
            <a:off x="971550" y="2124075"/>
            <a:ext cx="7715250" cy="4184650"/>
          </a:xfrm>
        </p:spPr>
        <p:txBody>
          <a:bodyPr/>
          <a:lstStyle>
            <a:lvl1pPr marL="447675" indent="-447675">
              <a:defRPr/>
            </a:lvl1pPr>
            <a:lvl2pPr marL="863600" indent="-415925">
              <a:defRPr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8689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C02F-EABE-45B9-ADE0-FBC26C4C2CC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258-5CA4-49E4-9565-43673D29C9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31" name="Picture 7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733" y="6105968"/>
            <a:ext cx="1116262" cy="5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159" y="6033927"/>
            <a:ext cx="1150139" cy="6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" name="Billede 9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7" name="Billede 6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401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pPr/>
              <a:t>11-11-2015</a:t>
            </a:fld>
            <a:endParaRPr lang="da-DK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pPr/>
              <a:t>‹nr.›</a:t>
            </a:fld>
            <a:endParaRPr lang="da-DK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8" name="Billede 7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grafik2.png"/>
          <p:cNvPicPr>
            <a:picLocks noChangeAspect="1"/>
          </p:cNvPicPr>
          <p:nvPr/>
        </p:nvPicPr>
        <p:blipFill>
          <a:blip r:embed="rId1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indsætte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 smtClean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" name="Billede 9" descr="Seges_logo_RGB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9" r:id="rId4"/>
    <p:sldLayoutId id="2147483667" r:id="rId5"/>
    <p:sldLayoutId id="2147483655" r:id="rId6"/>
    <p:sldLayoutId id="2147483651" r:id="rId7"/>
    <p:sldLayoutId id="2147483652" r:id="rId8"/>
    <p:sldLayoutId id="2147483658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0276" y="4090646"/>
            <a:ext cx="8272164" cy="1268996"/>
          </a:xfrm>
        </p:spPr>
        <p:txBody>
          <a:bodyPr/>
          <a:lstStyle/>
          <a:p>
            <a:r>
              <a:rPr lang="da-DK" dirty="0" smtClean="0"/>
              <a:t>Kontrolleret dræning - Hofmansgave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Søren Kolind Hvid</a:t>
            </a:r>
          </a:p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dirty="0" smtClean="0"/>
              <a:t>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>
          <a:xfrm>
            <a:off x="260276" y="1912145"/>
            <a:ext cx="3951684" cy="724767"/>
          </a:xfrm>
        </p:spPr>
        <p:txBody>
          <a:bodyPr/>
          <a:lstStyle/>
          <a:p>
            <a:r>
              <a:rPr lang="da-DK" dirty="0" smtClean="0"/>
              <a:t>AU Bioscience 26. januar 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1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332656"/>
            <a:ext cx="7714800" cy="787524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Udbyttemåling med mejetærsker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"/>
          <a:stretch/>
        </p:blipFill>
        <p:spPr>
          <a:xfrm>
            <a:off x="5393154" y="1700808"/>
            <a:ext cx="2059165" cy="440098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68" y="1700808"/>
            <a:ext cx="3281585" cy="4640365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1979712" y="1239143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/>
              <a:t>Bredkjærvej</a:t>
            </a:r>
            <a:endParaRPr lang="da-DK" sz="2400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5465370" y="1259433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Hedemarksvej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587990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8712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Udbytter med udbyttemåler på mejetærsker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320480" cy="281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15718"/>
            <a:ext cx="4248472" cy="27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687" y="4168825"/>
            <a:ext cx="3914513" cy="25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683568" y="105273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Hedemarksvej</a:t>
            </a:r>
            <a:endParaRPr lang="da-DK" b="1" dirty="0"/>
          </a:p>
        </p:txBody>
      </p:sp>
      <p:sp>
        <p:nvSpPr>
          <p:cNvPr id="11" name="Tekstboks 10"/>
          <p:cNvSpPr txBox="1"/>
          <p:nvPr/>
        </p:nvSpPr>
        <p:spPr>
          <a:xfrm>
            <a:off x="5220072" y="105273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Bredkjærvej</a:t>
            </a:r>
            <a:endParaRPr lang="da-DK" b="1" dirty="0"/>
          </a:p>
        </p:txBody>
      </p:sp>
      <p:sp>
        <p:nvSpPr>
          <p:cNvPr id="12" name="Tekstboks 11"/>
          <p:cNvSpPr txBox="1"/>
          <p:nvPr/>
        </p:nvSpPr>
        <p:spPr>
          <a:xfrm>
            <a:off x="862683" y="429309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Hofmansgave</a:t>
            </a:r>
            <a:endParaRPr lang="da-DK" b="1" dirty="0"/>
          </a:p>
        </p:txBody>
      </p:sp>
      <p:sp>
        <p:nvSpPr>
          <p:cNvPr id="13" name="Tekstboks 12"/>
          <p:cNvSpPr txBox="1"/>
          <p:nvPr/>
        </p:nvSpPr>
        <p:spPr>
          <a:xfrm>
            <a:off x="147812" y="583910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R = dræn med</a:t>
            </a:r>
            <a:br>
              <a:rPr lang="da-DK" b="1" dirty="0" smtClean="0"/>
            </a:br>
            <a:r>
              <a:rPr lang="da-DK" b="1" dirty="0" smtClean="0"/>
              <a:t>kontrolleret dræning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143918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184468" y="1067852"/>
            <a:ext cx="8858250" cy="3952875"/>
            <a:chOff x="184468" y="1916832"/>
            <a:chExt cx="8858250" cy="3952875"/>
          </a:xfrm>
        </p:grpSpPr>
        <p:pic>
          <p:nvPicPr>
            <p:cNvPr id="6" name="Billede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68" y="1916832"/>
              <a:ext cx="8858250" cy="395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kstboks 9"/>
            <p:cNvSpPr txBox="1"/>
            <p:nvPr/>
          </p:nvSpPr>
          <p:spPr>
            <a:xfrm>
              <a:off x="7668344" y="4365104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b="1" dirty="0" smtClean="0">
                  <a:solidFill>
                    <a:schemeClr val="bg1"/>
                  </a:solidFill>
                </a:rPr>
                <a:t>1</a:t>
              </a:r>
              <a:endParaRPr lang="da-DK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kstboks 10"/>
            <p:cNvSpPr txBox="1"/>
            <p:nvPr/>
          </p:nvSpPr>
          <p:spPr>
            <a:xfrm>
              <a:off x="3635896" y="4005064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b="1" dirty="0" smtClean="0">
                  <a:solidFill>
                    <a:schemeClr val="bg1"/>
                  </a:solidFill>
                </a:rPr>
                <a:t>3</a:t>
              </a:r>
              <a:endParaRPr lang="da-DK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5652120" y="4149080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b="1" dirty="0" smtClean="0">
                  <a:solidFill>
                    <a:schemeClr val="bg1"/>
                  </a:solidFill>
                </a:rPr>
                <a:t>2</a:t>
              </a:r>
              <a:endParaRPr lang="da-DK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0071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Drænsystemer på demonstrationsmarken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23" name="Ellipse 22"/>
          <p:cNvSpPr/>
          <p:nvPr/>
        </p:nvSpPr>
        <p:spPr>
          <a:xfrm>
            <a:off x="7956376" y="450912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1" name="Gruppe 20"/>
          <p:cNvGrpSpPr/>
          <p:nvPr/>
        </p:nvGrpSpPr>
        <p:grpSpPr>
          <a:xfrm>
            <a:off x="5292080" y="4531787"/>
            <a:ext cx="3641766" cy="2082408"/>
            <a:chOff x="5292080" y="4531787"/>
            <a:chExt cx="3641766" cy="2082408"/>
          </a:xfrm>
        </p:grpSpPr>
        <p:sp>
          <p:nvSpPr>
            <p:cNvPr id="14" name="Tekstboks 13"/>
            <p:cNvSpPr txBox="1"/>
            <p:nvPr/>
          </p:nvSpPr>
          <p:spPr>
            <a:xfrm>
              <a:off x="5292080" y="5229200"/>
              <a:ext cx="364176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800" b="1" dirty="0" smtClean="0"/>
                <a:t>Vandstand reguleret</a:t>
              </a:r>
              <a:br>
                <a:rPr lang="da-DK" sz="2800" b="1" dirty="0" smtClean="0"/>
              </a:br>
              <a:r>
                <a:rPr lang="da-DK" sz="2800" b="1" dirty="0" smtClean="0"/>
                <a:t>ved dræn 1 og 2 </a:t>
              </a:r>
              <a:br>
                <a:rPr lang="da-DK" sz="2800" b="1" dirty="0" smtClean="0"/>
              </a:br>
              <a:endParaRPr lang="da-DK" sz="2800" b="1" dirty="0"/>
            </a:p>
          </p:txBody>
        </p:sp>
        <p:cxnSp>
          <p:nvCxnSpPr>
            <p:cNvPr id="16" name="Lige pilforbindelse 15"/>
            <p:cNvCxnSpPr/>
            <p:nvPr/>
          </p:nvCxnSpPr>
          <p:spPr>
            <a:xfrm flipH="1" flipV="1">
              <a:off x="6156176" y="4531787"/>
              <a:ext cx="864096" cy="69741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/>
            <p:cNvCxnSpPr>
              <a:stCxn id="14" idx="0"/>
            </p:cNvCxnSpPr>
            <p:nvPr/>
          </p:nvCxnSpPr>
          <p:spPr>
            <a:xfrm flipV="1">
              <a:off x="7112963" y="4653136"/>
              <a:ext cx="915421" cy="576064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21"/>
          <p:cNvSpPr/>
          <p:nvPr/>
        </p:nvSpPr>
        <p:spPr>
          <a:xfrm>
            <a:off x="3923928" y="41490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5940152" y="4365104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7" name="Gruppe 26"/>
          <p:cNvGrpSpPr/>
          <p:nvPr/>
        </p:nvGrpSpPr>
        <p:grpSpPr>
          <a:xfrm>
            <a:off x="301625" y="5157192"/>
            <a:ext cx="3798517" cy="400110"/>
            <a:chOff x="301625" y="5157192"/>
            <a:chExt cx="3798517" cy="400110"/>
          </a:xfrm>
        </p:grpSpPr>
        <p:sp>
          <p:nvSpPr>
            <p:cNvPr id="25" name="Ellipse 24"/>
            <p:cNvSpPr/>
            <p:nvPr/>
          </p:nvSpPr>
          <p:spPr>
            <a:xfrm>
              <a:off x="301625" y="5229200"/>
              <a:ext cx="216024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Tekstboks 25"/>
            <p:cNvSpPr txBox="1"/>
            <p:nvPr/>
          </p:nvSpPr>
          <p:spPr>
            <a:xfrm>
              <a:off x="539552" y="5157192"/>
              <a:ext cx="3560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b="1" dirty="0" smtClean="0"/>
                <a:t>Måle- og reguleringsbrønde</a:t>
              </a:r>
              <a:endParaRPr lang="da-DK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8266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41321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Udtagningslinjer N-min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005417"/>
            <a:ext cx="4968552" cy="541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4503173" y="1863854"/>
            <a:ext cx="2536723" cy="2743200"/>
            <a:chOff x="4503173" y="1863854"/>
            <a:chExt cx="2536723" cy="2743200"/>
          </a:xfrm>
        </p:grpSpPr>
        <p:sp>
          <p:nvSpPr>
            <p:cNvPr id="7" name="Kombinationstegning 6"/>
            <p:cNvSpPr/>
            <p:nvPr/>
          </p:nvSpPr>
          <p:spPr>
            <a:xfrm>
              <a:off x="4503173" y="1863854"/>
              <a:ext cx="2536723" cy="2743200"/>
            </a:xfrm>
            <a:custGeom>
              <a:avLst/>
              <a:gdLst>
                <a:gd name="connsiteX0" fmla="*/ 698091 w 2536723"/>
                <a:gd name="connsiteY0" fmla="*/ 0 h 2743200"/>
                <a:gd name="connsiteX1" fmla="*/ 0 w 2536723"/>
                <a:gd name="connsiteY1" fmla="*/ 1415845 h 2743200"/>
                <a:gd name="connsiteX2" fmla="*/ 1681316 w 2536723"/>
                <a:gd name="connsiteY2" fmla="*/ 2743200 h 2743200"/>
                <a:gd name="connsiteX3" fmla="*/ 2113936 w 2536723"/>
                <a:gd name="connsiteY3" fmla="*/ 2438400 h 2743200"/>
                <a:gd name="connsiteX4" fmla="*/ 2212258 w 2536723"/>
                <a:gd name="connsiteY4" fmla="*/ 2290916 h 2743200"/>
                <a:gd name="connsiteX5" fmla="*/ 2369574 w 2536723"/>
                <a:gd name="connsiteY5" fmla="*/ 1858296 h 2743200"/>
                <a:gd name="connsiteX6" fmla="*/ 2536723 w 2536723"/>
                <a:gd name="connsiteY6" fmla="*/ 1366683 h 2743200"/>
                <a:gd name="connsiteX7" fmla="*/ 698091 w 2536723"/>
                <a:gd name="connsiteY7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6723" h="2743200">
                  <a:moveTo>
                    <a:pt x="698091" y="0"/>
                  </a:moveTo>
                  <a:lnTo>
                    <a:pt x="0" y="1415845"/>
                  </a:lnTo>
                  <a:lnTo>
                    <a:pt x="1681316" y="2743200"/>
                  </a:lnTo>
                  <a:lnTo>
                    <a:pt x="2113936" y="2438400"/>
                  </a:lnTo>
                  <a:lnTo>
                    <a:pt x="2212258" y="2290916"/>
                  </a:lnTo>
                  <a:lnTo>
                    <a:pt x="2369574" y="1858296"/>
                  </a:lnTo>
                  <a:lnTo>
                    <a:pt x="2536723" y="1366683"/>
                  </a:lnTo>
                  <a:lnTo>
                    <a:pt x="698091" y="0"/>
                  </a:lnTo>
                  <a:close/>
                </a:path>
              </a:pathLst>
            </a:custGeom>
            <a:solidFill>
              <a:schemeClr val="accent6">
                <a:alpha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Tekstboks 7"/>
            <p:cNvSpPr txBox="1"/>
            <p:nvPr/>
          </p:nvSpPr>
          <p:spPr>
            <a:xfrm>
              <a:off x="4597975" y="3032630"/>
              <a:ext cx="2347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b="1" dirty="0" smtClean="0"/>
                <a:t>Majs som </a:t>
              </a:r>
              <a:r>
                <a:rPr lang="da-DK" sz="2000" b="1" dirty="0" err="1" smtClean="0"/>
                <a:t>forfrugt</a:t>
              </a:r>
              <a:endParaRPr lang="da-DK" sz="2000" b="1" dirty="0"/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6228184" y="1713002"/>
            <a:ext cx="2492192" cy="851902"/>
            <a:chOff x="6228184" y="1713002"/>
            <a:chExt cx="2492192" cy="851902"/>
          </a:xfrm>
        </p:grpSpPr>
        <p:sp>
          <p:nvSpPr>
            <p:cNvPr id="10" name="Tekstboks 9"/>
            <p:cNvSpPr txBox="1"/>
            <p:nvPr/>
          </p:nvSpPr>
          <p:spPr>
            <a:xfrm>
              <a:off x="7086403" y="1713002"/>
              <a:ext cx="16339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b="1" dirty="0" smtClean="0"/>
                <a:t>Topografisk</a:t>
              </a:r>
              <a:br>
                <a:rPr lang="da-DK" sz="2000" b="1" dirty="0" smtClean="0"/>
              </a:br>
              <a:r>
                <a:rPr lang="da-DK" sz="2000" b="1" dirty="0" smtClean="0"/>
                <a:t>vandskel</a:t>
              </a:r>
              <a:endParaRPr lang="da-DK" sz="2000" b="1" dirty="0"/>
            </a:p>
          </p:txBody>
        </p:sp>
        <p:cxnSp>
          <p:nvCxnSpPr>
            <p:cNvPr id="12" name="Lige pilforbindelse 11"/>
            <p:cNvCxnSpPr>
              <a:stCxn id="10" idx="1"/>
            </p:cNvCxnSpPr>
            <p:nvPr/>
          </p:nvCxnSpPr>
          <p:spPr>
            <a:xfrm flipH="1">
              <a:off x="6228184" y="2066945"/>
              <a:ext cx="858219" cy="4979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boks 16"/>
          <p:cNvSpPr txBox="1"/>
          <p:nvPr/>
        </p:nvSpPr>
        <p:spPr>
          <a:xfrm>
            <a:off x="3969212" y="5733256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Dræn 1</a:t>
            </a:r>
            <a:endParaRPr lang="da-DK" sz="2000" b="1" dirty="0"/>
          </a:p>
        </p:txBody>
      </p:sp>
      <p:sp>
        <p:nvSpPr>
          <p:cNvPr id="19" name="Tekstboks 18"/>
          <p:cNvSpPr txBox="1"/>
          <p:nvPr/>
        </p:nvSpPr>
        <p:spPr>
          <a:xfrm>
            <a:off x="1631871" y="386104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Dræn 3</a:t>
            </a:r>
            <a:endParaRPr lang="da-DK" sz="2000" b="1" dirty="0"/>
          </a:p>
        </p:txBody>
      </p:sp>
      <p:sp>
        <p:nvSpPr>
          <p:cNvPr id="20" name="Tekstboks 19"/>
          <p:cNvSpPr txBox="1"/>
          <p:nvPr/>
        </p:nvSpPr>
        <p:spPr>
          <a:xfrm>
            <a:off x="2783999" y="479715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Dræn 2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2138931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6163"/>
            <a:ext cx="8077200" cy="864096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N-min 30. oktober 2014, kg N pr. ha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005417"/>
            <a:ext cx="4968552" cy="541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369667" y="5435932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55</a:t>
            </a:r>
            <a:endParaRPr lang="da-DK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2865197" y="3284984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50</a:t>
            </a:r>
            <a:endParaRPr lang="da-DK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3491880" y="3923764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59</a:t>
            </a:r>
            <a:endParaRPr lang="da-DK" b="1" dirty="0"/>
          </a:p>
        </p:txBody>
      </p:sp>
      <p:sp>
        <p:nvSpPr>
          <p:cNvPr id="10" name="Tekstboks 9"/>
          <p:cNvSpPr txBox="1"/>
          <p:nvPr/>
        </p:nvSpPr>
        <p:spPr>
          <a:xfrm>
            <a:off x="4067944" y="4293096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66</a:t>
            </a:r>
            <a:endParaRPr lang="da-DK" b="1" dirty="0"/>
          </a:p>
        </p:txBody>
      </p:sp>
      <p:sp>
        <p:nvSpPr>
          <p:cNvPr id="11" name="Tekstboks 10"/>
          <p:cNvSpPr txBox="1"/>
          <p:nvPr/>
        </p:nvSpPr>
        <p:spPr>
          <a:xfrm>
            <a:off x="4788024" y="486916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51</a:t>
            </a:r>
            <a:endParaRPr lang="da-DK" b="1" dirty="0"/>
          </a:p>
        </p:txBody>
      </p:sp>
      <p:sp>
        <p:nvSpPr>
          <p:cNvPr id="12" name="Tekstboks 11"/>
          <p:cNvSpPr txBox="1"/>
          <p:nvPr/>
        </p:nvSpPr>
        <p:spPr>
          <a:xfrm>
            <a:off x="5023947" y="4281957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64</a:t>
            </a:r>
            <a:endParaRPr lang="da-DK" b="1" dirty="0"/>
          </a:p>
        </p:txBody>
      </p:sp>
      <p:sp>
        <p:nvSpPr>
          <p:cNvPr id="13" name="Tekstboks 12"/>
          <p:cNvSpPr txBox="1"/>
          <p:nvPr/>
        </p:nvSpPr>
        <p:spPr>
          <a:xfrm>
            <a:off x="5522067" y="4651289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72</a:t>
            </a:r>
            <a:endParaRPr lang="da-DK" b="1" dirty="0"/>
          </a:p>
        </p:txBody>
      </p:sp>
      <p:sp>
        <p:nvSpPr>
          <p:cNvPr id="14" name="Tekstboks 13"/>
          <p:cNvSpPr txBox="1"/>
          <p:nvPr/>
        </p:nvSpPr>
        <p:spPr>
          <a:xfrm>
            <a:off x="2339752" y="2996952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53</a:t>
            </a:r>
            <a:endParaRPr lang="da-DK" b="1" dirty="0"/>
          </a:p>
        </p:txBody>
      </p:sp>
      <p:sp>
        <p:nvSpPr>
          <p:cNvPr id="17" name="Tekstboks 16"/>
          <p:cNvSpPr txBox="1"/>
          <p:nvPr/>
        </p:nvSpPr>
        <p:spPr>
          <a:xfrm>
            <a:off x="2610812" y="2281562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75</a:t>
            </a:r>
            <a:endParaRPr lang="da-DK" b="1" dirty="0"/>
          </a:p>
        </p:txBody>
      </p:sp>
      <p:sp>
        <p:nvSpPr>
          <p:cNvPr id="18" name="Tekstboks 17"/>
          <p:cNvSpPr txBox="1"/>
          <p:nvPr/>
        </p:nvSpPr>
        <p:spPr>
          <a:xfrm>
            <a:off x="3153645" y="262762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64</a:t>
            </a:r>
            <a:endParaRPr lang="da-DK" b="1" dirty="0"/>
          </a:p>
        </p:txBody>
      </p:sp>
      <p:sp>
        <p:nvSpPr>
          <p:cNvPr id="19" name="Tekstboks 18"/>
          <p:cNvSpPr txBox="1"/>
          <p:nvPr/>
        </p:nvSpPr>
        <p:spPr>
          <a:xfrm>
            <a:off x="3847371" y="3284984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85</a:t>
            </a:r>
            <a:endParaRPr lang="da-DK" b="1" dirty="0"/>
          </a:p>
        </p:txBody>
      </p:sp>
      <p:sp>
        <p:nvSpPr>
          <p:cNvPr id="20" name="Tekstboks 19"/>
          <p:cNvSpPr txBox="1"/>
          <p:nvPr/>
        </p:nvSpPr>
        <p:spPr>
          <a:xfrm>
            <a:off x="4387431" y="3711463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75</a:t>
            </a:r>
            <a:endParaRPr lang="da-DK" b="1" dirty="0"/>
          </a:p>
        </p:txBody>
      </p:sp>
      <p:sp>
        <p:nvSpPr>
          <p:cNvPr id="21" name="Tekstboks 20"/>
          <p:cNvSpPr txBox="1"/>
          <p:nvPr/>
        </p:nvSpPr>
        <p:spPr>
          <a:xfrm>
            <a:off x="2865197" y="1412776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65</a:t>
            </a:r>
            <a:endParaRPr lang="da-DK" b="1" dirty="0"/>
          </a:p>
        </p:txBody>
      </p:sp>
      <p:sp>
        <p:nvSpPr>
          <p:cNvPr id="22" name="Tekstboks 21"/>
          <p:cNvSpPr txBox="1"/>
          <p:nvPr/>
        </p:nvSpPr>
        <p:spPr>
          <a:xfrm>
            <a:off x="3491828" y="1844824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76</a:t>
            </a:r>
            <a:endParaRPr lang="da-DK" b="1" dirty="0"/>
          </a:p>
        </p:txBody>
      </p:sp>
      <p:sp>
        <p:nvSpPr>
          <p:cNvPr id="23" name="Tekstboks 22"/>
          <p:cNvSpPr txBox="1"/>
          <p:nvPr/>
        </p:nvSpPr>
        <p:spPr>
          <a:xfrm>
            <a:off x="4067944" y="2285171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85</a:t>
            </a:r>
            <a:endParaRPr lang="da-DK" b="1" dirty="0"/>
          </a:p>
        </p:txBody>
      </p:sp>
      <p:sp>
        <p:nvSpPr>
          <p:cNvPr id="7" name="Tekstboks 6"/>
          <p:cNvSpPr txBox="1"/>
          <p:nvPr/>
        </p:nvSpPr>
        <p:spPr>
          <a:xfrm>
            <a:off x="133446" y="4835955"/>
            <a:ext cx="1877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/>
              <a:t>Arealvægtet</a:t>
            </a:r>
            <a:br>
              <a:rPr lang="da-DK" b="1" dirty="0" smtClean="0"/>
            </a:br>
            <a:r>
              <a:rPr lang="da-DK" b="1" dirty="0" smtClean="0"/>
              <a:t>N-min:</a:t>
            </a:r>
          </a:p>
          <a:p>
            <a:pPr algn="ctr"/>
            <a:r>
              <a:rPr lang="da-DK" dirty="0" smtClean="0"/>
              <a:t>Dræn 1: 77 kg N</a:t>
            </a:r>
          </a:p>
          <a:p>
            <a:pPr algn="ctr"/>
            <a:r>
              <a:rPr lang="da-DK" dirty="0" smtClean="0"/>
              <a:t>Dræn 2: 79 kg N</a:t>
            </a:r>
            <a:br>
              <a:rPr lang="da-DK" dirty="0" smtClean="0"/>
            </a:br>
            <a:r>
              <a:rPr lang="da-DK" dirty="0" smtClean="0"/>
              <a:t>Dræn 3: 65 kg N</a:t>
            </a:r>
            <a:endParaRPr lang="da-DK" dirty="0"/>
          </a:p>
        </p:txBody>
      </p:sp>
      <p:sp>
        <p:nvSpPr>
          <p:cNvPr id="26" name="Tekstboks 25"/>
          <p:cNvSpPr txBox="1"/>
          <p:nvPr/>
        </p:nvSpPr>
        <p:spPr>
          <a:xfrm>
            <a:off x="3969212" y="5733256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Dræn 1</a:t>
            </a:r>
            <a:endParaRPr lang="da-DK" sz="2000" b="1" dirty="0"/>
          </a:p>
        </p:txBody>
      </p:sp>
      <p:sp>
        <p:nvSpPr>
          <p:cNvPr id="27" name="Tekstboks 26"/>
          <p:cNvSpPr txBox="1"/>
          <p:nvPr/>
        </p:nvSpPr>
        <p:spPr>
          <a:xfrm>
            <a:off x="2783999" y="479715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Dræn 2</a:t>
            </a:r>
            <a:endParaRPr lang="da-DK" sz="2000" b="1" dirty="0"/>
          </a:p>
        </p:txBody>
      </p:sp>
      <p:sp>
        <p:nvSpPr>
          <p:cNvPr id="28" name="Tekstboks 27"/>
          <p:cNvSpPr txBox="1"/>
          <p:nvPr/>
        </p:nvSpPr>
        <p:spPr>
          <a:xfrm>
            <a:off x="1631871" y="386104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Dræn 3</a:t>
            </a:r>
            <a:endParaRPr lang="da-DK" sz="2000" b="1" dirty="0"/>
          </a:p>
        </p:txBody>
      </p:sp>
      <p:sp>
        <p:nvSpPr>
          <p:cNvPr id="30" name="Kombinationstegning 29"/>
          <p:cNvSpPr/>
          <p:nvPr/>
        </p:nvSpPr>
        <p:spPr>
          <a:xfrm>
            <a:off x="4475879" y="1844824"/>
            <a:ext cx="2536723" cy="2743200"/>
          </a:xfrm>
          <a:custGeom>
            <a:avLst/>
            <a:gdLst>
              <a:gd name="connsiteX0" fmla="*/ 698091 w 2536723"/>
              <a:gd name="connsiteY0" fmla="*/ 0 h 2743200"/>
              <a:gd name="connsiteX1" fmla="*/ 0 w 2536723"/>
              <a:gd name="connsiteY1" fmla="*/ 1415845 h 2743200"/>
              <a:gd name="connsiteX2" fmla="*/ 1681316 w 2536723"/>
              <a:gd name="connsiteY2" fmla="*/ 2743200 h 2743200"/>
              <a:gd name="connsiteX3" fmla="*/ 2113936 w 2536723"/>
              <a:gd name="connsiteY3" fmla="*/ 2438400 h 2743200"/>
              <a:gd name="connsiteX4" fmla="*/ 2212258 w 2536723"/>
              <a:gd name="connsiteY4" fmla="*/ 2290916 h 2743200"/>
              <a:gd name="connsiteX5" fmla="*/ 2369574 w 2536723"/>
              <a:gd name="connsiteY5" fmla="*/ 1858296 h 2743200"/>
              <a:gd name="connsiteX6" fmla="*/ 2536723 w 2536723"/>
              <a:gd name="connsiteY6" fmla="*/ 1366683 h 2743200"/>
              <a:gd name="connsiteX7" fmla="*/ 698091 w 2536723"/>
              <a:gd name="connsiteY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6723" h="2743200">
                <a:moveTo>
                  <a:pt x="698091" y="0"/>
                </a:moveTo>
                <a:lnTo>
                  <a:pt x="0" y="1415845"/>
                </a:lnTo>
                <a:lnTo>
                  <a:pt x="1681316" y="2743200"/>
                </a:lnTo>
                <a:lnTo>
                  <a:pt x="2113936" y="2438400"/>
                </a:lnTo>
                <a:lnTo>
                  <a:pt x="2212258" y="2290916"/>
                </a:lnTo>
                <a:lnTo>
                  <a:pt x="2369574" y="1858296"/>
                </a:lnTo>
                <a:lnTo>
                  <a:pt x="2536723" y="1366683"/>
                </a:lnTo>
                <a:lnTo>
                  <a:pt x="698091" y="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boks 23"/>
          <p:cNvSpPr txBox="1"/>
          <p:nvPr/>
        </p:nvSpPr>
        <p:spPr>
          <a:xfrm>
            <a:off x="4768961" y="2914345"/>
            <a:ext cx="569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104</a:t>
            </a:r>
            <a:endParaRPr lang="da-DK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5450946" y="3371229"/>
            <a:ext cx="569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104</a:t>
            </a:r>
            <a:endParaRPr lang="da-DK" b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5992761" y="378904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b="1" dirty="0" smtClean="0"/>
              <a:t>88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042780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>
            <a:noAutofit/>
          </a:bodyPr>
          <a:lstStyle/>
          <a:p>
            <a:pPr algn="ctr"/>
            <a:r>
              <a:rPr lang="da-DK" sz="3200" dirty="0" smtClean="0"/>
              <a:t>Vandstand og afstrømning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474740"/>
            <a:ext cx="7200800" cy="24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021288"/>
            <a:ext cx="6480720" cy="2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68" y="980728"/>
            <a:ext cx="7129208" cy="24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22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038" y="188640"/>
            <a:ext cx="8689450" cy="1143000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Kvælstof i drænvand Hofmansgave</a:t>
            </a:r>
            <a:endParaRPr lang="da-DK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45" y="1309410"/>
            <a:ext cx="8545434" cy="50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1979711" y="422108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2012-13</a:t>
            </a:r>
            <a:endParaRPr lang="da-DK" sz="2000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5220072" y="422108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2013-14</a:t>
            </a:r>
            <a:endParaRPr lang="da-DK" sz="2000" b="1" dirty="0"/>
          </a:p>
        </p:txBody>
      </p:sp>
      <p:sp>
        <p:nvSpPr>
          <p:cNvPr id="10" name="Tekstboks 9"/>
          <p:cNvSpPr txBox="1"/>
          <p:nvPr/>
        </p:nvSpPr>
        <p:spPr>
          <a:xfrm>
            <a:off x="7694843" y="4229053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2014-15</a:t>
            </a:r>
            <a:endParaRPr lang="da-DK" sz="2000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1115616" y="111545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Efter hvede (</a:t>
            </a:r>
            <a:r>
              <a:rPr lang="da-DK" dirty="0" err="1" smtClean="0"/>
              <a:t>referenceår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4500716" y="111545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Efter majs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7311980" y="111545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Efter hvede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95536" y="6228601"/>
            <a:ext cx="655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I 2013-14 og 2014-15 har vandstanden været hævet ved dræn 1 og 2.</a:t>
            </a:r>
            <a:br>
              <a:rPr lang="da-DK" sz="1600" dirty="0" smtClean="0"/>
            </a:br>
            <a:r>
              <a:rPr lang="da-DK" sz="1600" dirty="0" smtClean="0"/>
              <a:t>Dræn 3 er reference (uden regulering).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540809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Planlagte målinger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608584"/>
            <a:ext cx="8077200" cy="2108448"/>
          </a:xfrm>
        </p:spPr>
        <p:txBody>
          <a:bodyPr/>
          <a:lstStyle/>
          <a:p>
            <a:r>
              <a:rPr lang="da-DK" dirty="0" smtClean="0"/>
              <a:t>N-min målinger primo marts</a:t>
            </a:r>
            <a:br>
              <a:rPr lang="da-DK" dirty="0" smtClean="0"/>
            </a:br>
            <a:r>
              <a:rPr lang="da-DK" dirty="0" smtClean="0"/>
              <a:t>18 udtagningslinjer i 4 lag, 72 prøver.</a:t>
            </a:r>
          </a:p>
          <a:p>
            <a:r>
              <a:rPr lang="da-DK" dirty="0" smtClean="0"/>
              <a:t>Måling af nitrat i terrænnært grundvand i kanten af marken langs afvandingskanalen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092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077200" cy="720080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Måling af nitrat i grundvand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19" name="Gruppe 18"/>
          <p:cNvGrpSpPr/>
          <p:nvPr/>
        </p:nvGrpSpPr>
        <p:grpSpPr>
          <a:xfrm>
            <a:off x="771059" y="1185797"/>
            <a:ext cx="7529355" cy="4803962"/>
            <a:chOff x="771059" y="1185797"/>
            <a:chExt cx="7529355" cy="480396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85797"/>
              <a:ext cx="7472830" cy="480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uppe 11"/>
            <p:cNvGrpSpPr/>
            <p:nvPr/>
          </p:nvGrpSpPr>
          <p:grpSpPr>
            <a:xfrm>
              <a:off x="3347864" y="4941168"/>
              <a:ext cx="2015367" cy="369332"/>
              <a:chOff x="3347864" y="4941168"/>
              <a:chExt cx="2015367" cy="369332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5219215" y="494717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Tekstboks 7"/>
              <p:cNvSpPr txBox="1"/>
              <p:nvPr/>
            </p:nvSpPr>
            <p:spPr>
              <a:xfrm>
                <a:off x="3347864" y="4941168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b="1" dirty="0" smtClean="0"/>
                  <a:t>GV målepunkt 1</a:t>
                </a:r>
                <a:endParaRPr lang="da-DK" b="1" dirty="0"/>
              </a:p>
            </p:txBody>
          </p:sp>
        </p:grpSp>
        <p:grpSp>
          <p:nvGrpSpPr>
            <p:cNvPr id="17" name="Gruppe 16"/>
            <p:cNvGrpSpPr/>
            <p:nvPr/>
          </p:nvGrpSpPr>
          <p:grpSpPr>
            <a:xfrm>
              <a:off x="1419131" y="3471830"/>
              <a:ext cx="2000741" cy="398510"/>
              <a:chOff x="1419131" y="3471830"/>
              <a:chExt cx="2000741" cy="398510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3275856" y="3471830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Tekstboks 12"/>
              <p:cNvSpPr txBox="1"/>
              <p:nvPr/>
            </p:nvSpPr>
            <p:spPr>
              <a:xfrm>
                <a:off x="1419131" y="3501008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b="1" dirty="0" smtClean="0"/>
                  <a:t>GV målepunkt 3</a:t>
                </a:r>
                <a:endParaRPr lang="da-DK" b="1" dirty="0"/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2715275" y="4456072"/>
              <a:ext cx="1992740" cy="413088"/>
              <a:chOff x="2715275" y="4456072"/>
              <a:chExt cx="1992740" cy="41308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4563999" y="4456072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" name="Tekstboks 13"/>
              <p:cNvSpPr txBox="1"/>
              <p:nvPr/>
            </p:nvSpPr>
            <p:spPr>
              <a:xfrm>
                <a:off x="2715275" y="4499828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b="1" dirty="0" smtClean="0"/>
                  <a:t>GV målepunkt 2</a:t>
                </a:r>
                <a:endParaRPr lang="da-DK" b="1" dirty="0"/>
              </a:p>
            </p:txBody>
          </p:sp>
        </p:grpSp>
        <p:grpSp>
          <p:nvGrpSpPr>
            <p:cNvPr id="18" name="Gruppe 17"/>
            <p:cNvGrpSpPr/>
            <p:nvPr/>
          </p:nvGrpSpPr>
          <p:grpSpPr>
            <a:xfrm>
              <a:off x="771059" y="2955145"/>
              <a:ext cx="1993480" cy="411139"/>
              <a:chOff x="771059" y="2955145"/>
              <a:chExt cx="1993480" cy="411139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2620523" y="2955145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Tekstboks 14"/>
              <p:cNvSpPr txBox="1"/>
              <p:nvPr/>
            </p:nvSpPr>
            <p:spPr>
              <a:xfrm>
                <a:off x="771059" y="2996952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b="1" dirty="0" smtClean="0"/>
                  <a:t>GV målepunkt 4</a:t>
                </a:r>
                <a:endParaRPr lang="da-DK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521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260648"/>
            <a:ext cx="7344416" cy="648072"/>
          </a:xfrm>
        </p:spPr>
        <p:txBody>
          <a:bodyPr/>
          <a:lstStyle/>
          <a:p>
            <a:pPr algn="ctr"/>
            <a:r>
              <a:rPr lang="da-DK" sz="3200" dirty="0" err="1" smtClean="0"/>
              <a:t>N-min</a:t>
            </a:r>
            <a:r>
              <a:rPr lang="da-DK" sz="3200" dirty="0" smtClean="0"/>
              <a:t> i 0-50 cm og 50-100 cm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836712"/>
            <a:ext cx="8518847" cy="30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3717032"/>
            <a:ext cx="8518847" cy="30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pe 16"/>
          <p:cNvGrpSpPr/>
          <p:nvPr/>
        </p:nvGrpSpPr>
        <p:grpSpPr>
          <a:xfrm>
            <a:off x="4139952" y="1268760"/>
            <a:ext cx="2736304" cy="864096"/>
            <a:chOff x="4139952" y="1268760"/>
            <a:chExt cx="2736304" cy="864096"/>
          </a:xfrm>
        </p:grpSpPr>
        <p:cxnSp>
          <p:nvCxnSpPr>
            <p:cNvPr id="8" name="Lige pilforbindelse 7"/>
            <p:cNvCxnSpPr/>
            <p:nvPr/>
          </p:nvCxnSpPr>
          <p:spPr>
            <a:xfrm flipV="1">
              <a:off x="4139952" y="1772816"/>
              <a:ext cx="576064" cy="3600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pilforbindelse 9"/>
            <p:cNvCxnSpPr/>
            <p:nvPr/>
          </p:nvCxnSpPr>
          <p:spPr>
            <a:xfrm flipV="1">
              <a:off x="6300192" y="1268760"/>
              <a:ext cx="576064" cy="3600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e 17"/>
          <p:cNvGrpSpPr/>
          <p:nvPr/>
        </p:nvGrpSpPr>
        <p:grpSpPr>
          <a:xfrm>
            <a:off x="4211960" y="4509120"/>
            <a:ext cx="2664296" cy="792088"/>
            <a:chOff x="4211960" y="4509120"/>
            <a:chExt cx="2664296" cy="792088"/>
          </a:xfrm>
        </p:grpSpPr>
        <p:cxnSp>
          <p:nvCxnSpPr>
            <p:cNvPr id="13" name="Lige pilforbindelse 12"/>
            <p:cNvCxnSpPr/>
            <p:nvPr/>
          </p:nvCxnSpPr>
          <p:spPr>
            <a:xfrm>
              <a:off x="4211960" y="4509120"/>
              <a:ext cx="576064" cy="7200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ge pilforbindelse 13"/>
            <p:cNvCxnSpPr/>
            <p:nvPr/>
          </p:nvCxnSpPr>
          <p:spPr>
            <a:xfrm>
              <a:off x="6300192" y="4509120"/>
              <a:ext cx="576064" cy="7920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44625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03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37720" y="260648"/>
            <a:ext cx="7714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da-DK" altLang="da-DK" sz="3200" dirty="0" smtClean="0"/>
              <a:t>Udbytte i småparceller, </a:t>
            </a:r>
            <a:r>
              <a:rPr lang="da-DK" altLang="da-DK" sz="3200" dirty="0" err="1" smtClean="0"/>
              <a:t>hkg</a:t>
            </a:r>
            <a:r>
              <a:rPr lang="da-DK" altLang="da-DK" sz="3200" dirty="0" smtClean="0"/>
              <a:t> pr. ha</a:t>
            </a:r>
            <a:endParaRPr lang="en-US" altLang="da-DK" sz="3200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76619"/>
              </p:ext>
            </p:extLst>
          </p:nvPr>
        </p:nvGraphicFramePr>
        <p:xfrm>
          <a:off x="712366" y="1079500"/>
          <a:ext cx="8080375" cy="292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SPW 11.0 Graph" r:id="rId3" imgW="5113800" imgH="2277720" progId="SigmaPlotGraphicObject.10">
                  <p:embed/>
                </p:oleObj>
              </mc:Choice>
              <mc:Fallback>
                <p:oleObj name="SPW 11.0 Graph" r:id="rId3" imgW="5113800" imgH="227772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66" y="1079500"/>
                        <a:ext cx="8080375" cy="2925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05432"/>
              </p:ext>
            </p:extLst>
          </p:nvPr>
        </p:nvGraphicFramePr>
        <p:xfrm>
          <a:off x="699815" y="3806825"/>
          <a:ext cx="812229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SPW 11.0 Graph" r:id="rId5" imgW="5113800" imgH="2451240" progId="SigmaPlotGraphicObject.10">
                  <p:embed/>
                </p:oleObj>
              </mc:Choice>
              <mc:Fallback>
                <p:oleObj name="SPW 11.0 Graph" r:id="rId5" imgW="5113800" imgH="245124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15" y="3806825"/>
                        <a:ext cx="812229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3851920" y="980728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/>
              <a:t>Bredkjærvej</a:t>
            </a:r>
            <a:endParaRPr lang="da-DK" sz="2400" b="1" dirty="0"/>
          </a:p>
        </p:txBody>
      </p:sp>
      <p:sp>
        <p:nvSpPr>
          <p:cNvPr id="6" name="Tekstboks 5"/>
          <p:cNvSpPr txBox="1"/>
          <p:nvPr/>
        </p:nvSpPr>
        <p:spPr>
          <a:xfrm>
            <a:off x="3665170" y="3687415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Hedemarksvej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0010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EGES_Standard_V2.potx" id="{3EAA4841-84B7-4B7C-AB36-10B5E0CAF525}" vid="{A3086308-693D-4E5A-92E0-BD61EC7EB73C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2015-11-11T07:21:00+00:00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2015-11-11T07:21:00+00:00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2015-11-11T07:22:47+00:00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Præsentation af projektaktiviteter på Hofmansgave i forbindelse med projektmøde den 26. januar 2015. </Comments>
    <Nummer xmlns="5aa14257-579e-4a1f-bbbb-3c8dd7393476" xsi:nil="true"/>
    <_dlc_DocId xmlns="303eeafb-7dff-46db-9396-e9c651f530ea">LBINFO-3563-4</_dlc_DocId>
    <_dlc_DocIdUrl xmlns="303eeafb-7dff-46db-9396-e9c651f530ea">
      <Url>https://sp.landbrugsinfo.dk/Afrapportering/2015/_layouts/DocIdRedir.aspx?ID=LBINFO-3563-4</Url>
      <Description>LBINFO-3563-4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Afsender xmlns="c027f136-810f-4bf1-8799-fe74b7b13f91">2</Afsender>
    <NetSkabelonValue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GammelURL xmlns="c027f136-810f-4bf1-8799-fe74b7b13f91" xsi:nil="true"/>
    <Ansvarligafdeling xmlns="c027f136-810f-4bf1-8799-fe74b7b13f91">33</Ansvarligafdeling>
    <HitCount xmlns="c027f136-810f-4bf1-8799-fe74b7b13f91">0</HitCount>
    <IsHiddenFromRollup xmlns="c027f136-810f-4bf1-8799-fe74b7b13f91">0</IsHiddenFromRollup>
    <Ingen_x0020_besked_x0020_ved_x0020_arkivering xmlns="c027f136-810f-4bf1-8799-fe74b7b13f91">false</Ingen_x0020_besked_x0020_ved_x0020_arkivering>
    <PermalinkID xmlns="c027f136-810f-4bf1-8799-fe74b7b13f91">78b06c27-3cbf-4467-9684-3286ad5c7bb8</PermalinkID>
    <WebInfoLawCodes xmlns="c027f136-810f-4bf1-8799-fe74b7b13f91" xsi:nil="true"/>
    <Projekter xmlns="c027f136-810f-4bf1-8799-fe74b7b13f91" xsi:nil="true"/>
    <WebInfoSubjects xmlns="c027f136-810f-4bf1-8799-fe74b7b13f91" xsi:nil="true"/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false</HideInRollups>
    <WebInfoMultiSelect xmlns="c027f136-810f-4bf1-8799-fe74b7b13f91" xsi:nil="true"/>
    <Rettighedsgruppe xmlns="c027f136-810f-4bf1-8799-fe74b7b13f91">1</Rettighedsgruppe>
    <Bevillingsgivere xmlns="c027f136-810f-4bf1-8799-fe74b7b13f91">2;#;#14;#</Bevillingsgivere>
    <Afrapportering xmlns="8dd19670-a623-4c4a-8cd0-9c7122017949">474;#</Afrapportering>
    <ProjectID xmlns="c70df750-5352-4088-a10b-a69e290d946e">X474X</ProjectI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16A1B8B879019B40A89B0294CD42210C" ma:contentTypeVersion="99" ma:contentTypeDescription="Den primære contenttype der anvendes på Landbrugsinfo" ma:contentTypeScope="" ma:versionID="117efc10c391e0747e80fd0529b5b7c2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f0faed57db0c669d165bd617b058416f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 minOccurs="0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nillable="true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F6CC66-5967-4A76-B65C-96A573FC9758}"/>
</file>

<file path=customXml/itemProps2.xml><?xml version="1.0" encoding="utf-8"?>
<ds:datastoreItem xmlns:ds="http://schemas.openxmlformats.org/officeDocument/2006/customXml" ds:itemID="{AD9B4966-5BBB-4D04-8FA8-1ECB3128EEBB}"/>
</file>

<file path=customXml/itemProps3.xml><?xml version="1.0" encoding="utf-8"?>
<ds:datastoreItem xmlns:ds="http://schemas.openxmlformats.org/officeDocument/2006/customXml" ds:itemID="{DC7CA0C0-FE85-40AF-B721-BAE9C94EA9C0}"/>
</file>

<file path=customXml/itemProps4.xml><?xml version="1.0" encoding="utf-8"?>
<ds:datastoreItem xmlns:ds="http://schemas.openxmlformats.org/officeDocument/2006/customXml" ds:itemID="{CF057F6F-D563-4A03-ADE6-AE669BCCC763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239</TotalTime>
  <Words>191</Words>
  <Application>Microsoft Office PowerPoint</Application>
  <PresentationFormat>Skærmshow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SEGES</vt:lpstr>
      <vt:lpstr>SPW 11.0 Graph</vt:lpstr>
      <vt:lpstr>Kontrolleret dræning - Hofmansgave</vt:lpstr>
      <vt:lpstr>Udtagningslinjer N-min</vt:lpstr>
      <vt:lpstr>N-min 30. oktober 2014, kg N pr. ha</vt:lpstr>
      <vt:lpstr>Vandstand og afstrømning</vt:lpstr>
      <vt:lpstr>Kvælstof i drænvand Hofmansgave</vt:lpstr>
      <vt:lpstr>Planlagte målinger</vt:lpstr>
      <vt:lpstr>Måling af nitrat i grundvand</vt:lpstr>
      <vt:lpstr>N-min i 0-50 cm og 50-100 cm</vt:lpstr>
      <vt:lpstr>Udbytte i småparceller, hkg pr. ha</vt:lpstr>
      <vt:lpstr>Udbyttemåling med mejetærsker</vt:lpstr>
      <vt:lpstr>Udbytter med udbyttemåler på mejetærsker</vt:lpstr>
      <vt:lpstr>Drænsystemer på demonstrationsmarken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Kontrolleret dræning – status for Hofmansgave</dc:title>
  <dc:creator>Søren Kolind Hvid</dc:creator>
  <cp:lastModifiedBy>Pia Sørensen</cp:lastModifiedBy>
  <cp:revision>16</cp:revision>
  <cp:lastPrinted>2014-12-09T10:53:47Z</cp:lastPrinted>
  <dcterms:created xsi:type="dcterms:W3CDTF">2015-01-21T14:43:03Z</dcterms:created>
  <dcterms:modified xsi:type="dcterms:W3CDTF">2015-11-11T07:18:33Z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0x010100C568DB52D9D0A14D9B2FDCC96666E9F2007948130EC3DB064584E219954237AF3900242457EFB8B24247815D688C526CD44D00C26A9DBCB02B5C4DA1F017B836C045C00060750ADE2E6249BABB5C6118FC133DE800B6E1A9893ABA4670B08C14B9C53A30D30016A1B8B879019B40A89B0294CD42210C</vt:lpwstr>
  </property>
  <property fmtid="{D5CDD505-2E9C-101B-9397-08002B2CF9AE}" pid="3" name="_dlc_DocIdItemGuid">
    <vt:lpwstr>14d96967-b962-4ad7-811a-9587f5251f42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Order">
    <vt:r8>400</vt:r8>
  </property>
  <property fmtid="{D5CDD505-2E9C-101B-9397-08002B2CF9AE}" pid="7" name="xd_ProgID">
    <vt:lpwstr/>
  </property>
  <property fmtid="{D5CDD505-2E9C-101B-9397-08002B2CF9AE}" pid="8" name="_Source">
    <vt:lpwstr/>
  </property>
  <property fmtid="{D5CDD505-2E9C-101B-9397-08002B2CF9AE}" pid="9" name="Kilde2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SchultzId">
    <vt:lpwstr/>
  </property>
  <property fmtid="{D5CDD505-2E9C-101B-9397-08002B2CF9AE}" pid="15" name="P0">
    <vt:bool>false</vt:bool>
  </property>
  <property fmtid="{D5CDD505-2E9C-101B-9397-08002B2CF9AE}" pid="16" name="Placering">
    <vt:lpwstr/>
  </property>
  <property fmtid="{D5CDD505-2E9C-101B-9397-08002B2CF9AE}" pid="17" name="Callname">
    <vt:lpwstr/>
  </property>
  <property fmtid="{D5CDD505-2E9C-101B-9397-08002B2CF9AE}" pid="19" name="Arrangoer">
    <vt:lpwstr/>
  </property>
  <property fmtid="{D5CDD505-2E9C-101B-9397-08002B2CF9AE}" pid="20" name="Titel2">
    <vt:lpwstr/>
  </property>
  <property fmtid="{D5CDD505-2E9C-101B-9397-08002B2CF9AE}" pid="21" name="Omraade">
    <vt:lpwstr/>
  </property>
  <property fmtid="{D5CDD505-2E9C-101B-9397-08002B2CF9AE}" pid="22" name="Hovedomraade">
    <vt:lpwstr/>
  </property>
  <property fmtid="{D5CDD505-2E9C-101B-9397-08002B2CF9AE}" pid="23" name="Shortname">
    <vt:lpwstr/>
  </property>
  <property fmtid="{D5CDD505-2E9C-101B-9397-08002B2CF9AE}" pid="24" name="display_urn">
    <vt:lpwstr>Søren Kolind Hvid (LCSKH)</vt:lpwstr>
  </property>
  <property fmtid="{D5CDD505-2E9C-101B-9397-08002B2CF9AE}" pid="25" name="URL">
    <vt:lpwstr/>
  </property>
  <property fmtid="{D5CDD505-2E9C-101B-9397-08002B2CF9AE}" pid="26" name="Maalrettet">
    <vt:lpwstr/>
  </property>
  <property fmtid="{D5CDD505-2E9C-101B-9397-08002B2CF9AE}" pid="27" name="xd_Signature">
    <vt:bool>false</vt:bool>
  </property>
  <property fmtid="{D5CDD505-2E9C-101B-9397-08002B2CF9AE}" pid="28" name="Type">
    <vt:lpwstr/>
  </property>
  <property fmtid="{D5CDD505-2E9C-101B-9397-08002B2CF9AE}" pid="30" name="Tilmelding">
    <vt:lpwstr/>
  </property>
  <property fmtid="{D5CDD505-2E9C-101B-9397-08002B2CF9AE}" pid="31" name="SummaryLinks2">
    <vt:lpwstr/>
  </property>
  <property fmtid="{D5CDD505-2E9C-101B-9397-08002B2CF9AE}" pid="32" name="Aar">
    <vt:lpwstr/>
  </property>
  <property fmtid="{D5CDD505-2E9C-101B-9397-08002B2CF9AE}" pid="33" name="Menupunkter">
    <vt:lpwstr/>
  </property>
  <property fmtid="{D5CDD505-2E9C-101B-9397-08002B2CF9AE}" pid="34" name="Sted">
    <vt:lpwstr/>
  </property>
</Properties>
</file>